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Lst>
  <p:sldSz cy="5670550" cx="10080625"/>
  <p:notesSz cx="7559675" cy="10691800"/>
  <p:embeddedFontLst>
    <p:embeddedFont>
      <p:font typeface="Lato"/>
      <p:regular r:id="rId52"/>
      <p:bold r:id="rId53"/>
      <p:italic r:id="rId54"/>
      <p:boldItalic r:id="rId55"/>
    </p:embeddedFont>
    <p:embeddedFont>
      <p:font typeface="Montserra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iavlU7AyLODR38TpCpdsf82VRN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EF4F47-4CBC-44C6-A4AA-C5D6AE2FC997}">
  <a:tblStyle styleId="{59EF4F47-4CBC-44C6-A4AA-C5D6AE2FC99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60" Type="http://customschemas.google.com/relationships/presentationmetadata" Target="meta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notesMaster" Target="notesMasters/notesMaster1.xml"/><Relationship Id="rId55" Type="http://schemas.openxmlformats.org/officeDocument/2006/relationships/font" Target="fonts/Lato-boldItalic.fntdata"/><Relationship Id="rId10" Type="http://schemas.openxmlformats.org/officeDocument/2006/relationships/slideMaster" Target="slideMasters/slideMaster7.xml"/><Relationship Id="rId54" Type="http://schemas.openxmlformats.org/officeDocument/2006/relationships/font" Target="fonts/Lato-italic.fntdata"/><Relationship Id="rId13" Type="http://schemas.openxmlformats.org/officeDocument/2006/relationships/slide" Target="slides/slide2.xml"/><Relationship Id="rId57" Type="http://schemas.openxmlformats.org/officeDocument/2006/relationships/font" Target="fonts/Montserrat-bold.fntdata"/><Relationship Id="rId12" Type="http://schemas.openxmlformats.org/officeDocument/2006/relationships/slide" Target="slides/slide1.xml"/><Relationship Id="rId56" Type="http://schemas.openxmlformats.org/officeDocument/2006/relationships/font" Target="fonts/Montserrat-regular.fntdata"/><Relationship Id="rId15" Type="http://schemas.openxmlformats.org/officeDocument/2006/relationships/slide" Target="slides/slide4.xml"/><Relationship Id="rId59" Type="http://schemas.openxmlformats.org/officeDocument/2006/relationships/font" Target="fonts/Montserrat-boldItalic.fntdata"/><Relationship Id="rId14" Type="http://schemas.openxmlformats.org/officeDocument/2006/relationships/slide" Target="slides/slide3.xml"/><Relationship Id="rId58" Type="http://schemas.openxmlformats.org/officeDocument/2006/relationships/font" Target="fonts/Montserrat-italic.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4" name="Google Shape;714;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0" name="Google Shape;720;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2" name="Google Shape;732;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8" name="Google Shape;738;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ecf8d792a2_0_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4" name="Google Shape;744;gecf8d792a2_0_2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ecf8d792a2_0_2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gecf8d792a2_0_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ecf8d792a2_0_3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6" name="Google Shape;756;gecf8d792a2_0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ecf8d792a2_0_3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2" name="Google Shape;762;gecf8d792a2_0_3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cf8d792a2_0_4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ecf8d792a2_0_4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4" name="Google Shape;774;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ecfba58b1c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3" name="Google Shape;783;gecfba58b1c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0" name="Google Shape;790;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8.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5.jpg"/><Relationship Id="rId2" Type="http://schemas.openxmlformats.org/officeDocument/2006/relationships/image" Target="../media/image17.jpg"/><Relationship Id="rId3" Type="http://schemas.openxmlformats.org/officeDocument/2006/relationships/image" Target="../media/image14.jpg"/><Relationship Id="rId4" Type="http://schemas.openxmlformats.org/officeDocument/2006/relationships/image" Target="../media/image18.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1.jpg"/><Relationship Id="rId19" Type="http://schemas.openxmlformats.org/officeDocument/2006/relationships/theme" Target="../theme/theme5.xml"/><Relationship Id="rId6" Type="http://schemas.openxmlformats.org/officeDocument/2006/relationships/image" Target="../media/image13.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5.jpg"/><Relationship Id="rId2" Type="http://schemas.openxmlformats.org/officeDocument/2006/relationships/image" Target="../media/image8.jpg"/><Relationship Id="rId3" Type="http://schemas.openxmlformats.org/officeDocument/2006/relationships/image" Target="../media/image10.jpg"/><Relationship Id="rId4" Type="http://schemas.openxmlformats.org/officeDocument/2006/relationships/image" Target="../media/image7.jpg"/><Relationship Id="rId9" Type="http://schemas.openxmlformats.org/officeDocument/2006/relationships/image" Target="../media/image11.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3.xml"/><Relationship Id="rId27" Type="http://schemas.openxmlformats.org/officeDocument/2006/relationships/slideLayout" Target="../slideLayouts/slideLayout36.xml"/><Relationship Id="rId5" Type="http://schemas.openxmlformats.org/officeDocument/2006/relationships/image" Target="../media/image6.jpg"/><Relationship Id="rId6" Type="http://schemas.openxmlformats.org/officeDocument/2006/relationships/image" Target="../media/image9.jpg"/><Relationship Id="rId7" Type="http://schemas.openxmlformats.org/officeDocument/2006/relationships/image" Target="../media/image12.jpg"/><Relationship Id="rId8" Type="http://schemas.openxmlformats.org/officeDocument/2006/relationships/image" Target="../media/image3.jpg"/><Relationship Id="rId11" Type="http://schemas.openxmlformats.org/officeDocument/2006/relationships/image" Target="../media/image20.jpg"/><Relationship Id="rId10" Type="http://schemas.openxmlformats.org/officeDocument/2006/relationships/image" Target="../media/image4.jpg"/><Relationship Id="rId13" Type="http://schemas.openxmlformats.org/officeDocument/2006/relationships/image" Target="../media/image16.png"/><Relationship Id="rId12" Type="http://schemas.openxmlformats.org/officeDocument/2006/relationships/image" Target="../media/image2.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2.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7.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image" Target="../media/image32.jpg"/><Relationship Id="rId3" Type="http://schemas.openxmlformats.org/officeDocument/2006/relationships/image" Target="../media/image23.jpg"/><Relationship Id="rId4" Type="http://schemas.openxmlformats.org/officeDocument/2006/relationships/image" Target="../media/image27.jpg"/><Relationship Id="rId9" Type="http://schemas.openxmlformats.org/officeDocument/2006/relationships/slideLayout" Target="../slideLayouts/slideLayout63.xml"/><Relationship Id="rId5" Type="http://schemas.openxmlformats.org/officeDocument/2006/relationships/image" Target="../media/image30.jpg"/><Relationship Id="rId6" Type="http://schemas.openxmlformats.org/officeDocument/2006/relationships/image" Target="../media/image24.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6.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4.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2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28.jpg"/><Relationship Id="rId6" Type="http://schemas.openxmlformats.org/officeDocument/2006/relationships/image" Target="../media/image3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6.jp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drive.google.com/file/d/1ZEOSFoSC1QRMY7Bmjgi4JRFoDC9S0NOt/view?usp=sharing" TargetMode="Externa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drive.google.com/file/d/1Q4fqMJCgfrXwtdu1bmGoxF54PJlb62Fz/view?usp=sharing" TargetMode="Externa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image" Target="../media/image44.png"/><Relationship Id="rId5" Type="http://schemas.openxmlformats.org/officeDocument/2006/relationships/hyperlink" Target="https://docs.google.com/document/d/1SuxjCqoO1MyFwuIPjfgCI2wRM8Vn1Nwz/edit?usp=sharing&amp;ouid=115870711794471100246&amp;rtpof=true&amp;sd=true" TargetMode="External"/><Relationship Id="rId6" Type="http://schemas.openxmlformats.org/officeDocument/2006/relationships/hyperlink" Target="https://docs.google.com/spreadsheets/d/1bbsTcDLoTST1n2tOmS_eGILbVvNlQXDS/edit?usp=sharing&amp;ouid=115870711794471100246&amp;rtpof=true&amp;sd=tru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26.jp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viewer.diagrams.net/?tags=%7B%7D&amp;highlight=0000ff&amp;edit=_blank&amp;layers=1&amp;nav=1&amp;title=SMIEP.drawio#R7V1bc6M6Ev41frQLdOHymNtm58ymJnVma3bOvhGj2NRi5IPxxJlfvwKDjRrZwVhcnGReBgQW0P31Va3OCN8sNvext5w%2FcJ%2BFI2T4mxG%2BHSFkImKI%2F9KR13zEoc52ZBYHfj62H%2Fge%2FGb5YP7D2Trw2Uq6MeE8TIKlPDjlUcSmiTTmxTF%2FkW975qH81KU3Y5WB71MvrI7%2BJ%2FCT%2BXbUQfZ%2B%2FJ8smM2LJ5uWu72y8Iqb8y9ZzT2fv5SG8N0I38ScJ9ujxeaGhSn1Crpsf%2FePA1d3LxazKKnzg3H0b%2BfHYm2xb87XP16usTE2Xsb5LL%2B8cJ1%2F8JW%2FCKJglcTibeP8zZPXghziI5bp4XoRXk0TcQO%2B%2FsXiJBAE%2B5f3xMJHvgqSgEfilieeJHxRuuEqDGbphYQvxeg8WYTixBSHfJ2EQcRudiw0xGD184p3FdOxTWko%2F9x7xhcsiV%2FFLflVnFM%2Bxx628vOXPSOLW%2BYlHha3eTl0ZruJ99QVBzmBTyA2qhD725K9Azo7VCY0oj0TGlcIjSbi%2FEsUTAMvTinNVsHoBo%2BucVQhvZhfKBdxcv0yDxL2felN0ysvQsHJ5NSBUEokyplVwplIQTmnLcqRCuWq9In8q1SxirNp6K1WwVQmC9sEyc8cXOnxX%2BnxBIN%2F%2BcXbTenO29fSySOLA%2FFNLC7GIvF9P4tnpCd%2FlU%2F2E2VnxUwHebTi63jK3hbWxItnLHkba8yX7EiV4yWWUgVHi7GYhV4S%2FJKtj4rN%2BRMeeSC%2BbAcoasuiaAOgbD87%2F1HZWIB5LAREGsyzJUtlngxzu49uDkOqD4ZmSzA0uoFh4fNcFgzNQxbhVBwiA%2BKwWyBa5wPR91Zz5h9FJT0OQyXk8l%2B1AjpcE3T2oEBHXT26jxJ5HojdliHnKCBneYvU%2BQgFwa6%2FRNNw7bPd4CzZ8bqMSsGTzFOUwejlvuFUYIKVvcrCaVwEvp%2FOcR0LF%2Bm395TNl6JpmX5vRgF6PaK3SnwdFSHoFO1itvwho3JYpHKWjAmyEZZYU1jpM5EzNk15WirPwJ%2BfV6wVZtsVZqPJ1lf1BVWDZ8Ga1F9dr9ZeHPAqlzv0VakliwXp21d1K7TDKeX%2BZLMsfK0GVb169nbf5Cpii4vx7du0cHW9e3dYFs4E3hAES20TB2R5F553ZOPMat7pdCw2dItaCgyaY7Guiz8sLEIENfW2TPcNTLcNRaQwI%2BaEpKbkMeb%2Bepr0bHdBSI8UacyOLUk1v5aSLLO%2Bt0HE4p4JBmJG3LunYlbTainBMkdP6JEVj7ywX2%2FFASRzeieZhhSQHHmfaS72Ufou4XPQPjS3BW5NW1BorYEYAwxFrmm%2BB8beuGvHRHvCRw27ywTdsJKMGBrGxgmfgut9ga4ayeoC3V69XTDsyLBgB1RU49w2EU4AtTF1sYkcx7ARQKFtTmyT2sixKaLYQZ1isjD2wGUxU5flh2C1eI0%2BHRZEh%2BbjIQ0hrVqIzcsX4YITgxFhOTkn%2FJVmIgxNELbARG1L6XtbLDioCZqsFjjYkbhTZFrOXS2QwVOctr9YUGgUoJPFyAP3i7WCPqNIkPOmvUeRqJqpOFkpd1pI0GbOu26esaDRQJQ1rCXYJcHPrSUgsP6sbWWtobhKWUwg23rjOBQPhAYtFlKhC3USIO5gVFjbz4e46zjDjbSn0t4X7gYWXxIErKjbEHcY1PCRjtMaqK3iqfeCu2Gl07ThDuZwO8ddtajmE3fDXTvQhzu7Ge4EELzX0m158HrwhS2wr4RQaeONONjOqBfUqhzxhUT62mJ6gtyJ69rEsB3TMRzDkKsBhcGbENe2KCEUUwozpvq2l6gqqT4cL6yjvEBudrl9XqjSrh%2BOF85xXlgd8QJ98gJZpswLubKYkI5YoUp8fTRWUOMoK%2ByOWKFK%2B3w0VpCjUkHNjlihyoR8NFZgMgipqCYH8LYg7i4MFkHU81IGBT4%2B7X19GbcV1Z6%2FFW0AMW0Bp6HEtKCo2YJLDbX34WK5KIR2vP8Rv7XAfLdJBOqGqDCPS5GG9WVMQRmBtt1orjxtZ7vRcDXJkNXBX60THgsGCJ1sPK%2BjacAj1m%2F9D1xqto2%2B9TNRJQVO1M8fbqm5ANxA1Dasgm%2B8pwXs06osHbastUk1KUJTOb5nEcs2RgpCLbmQtWEJsdN%2F%2BxNVBuNTiI8LcYG2gQixCZbbbdi7pHa9COylAtVB21KsoXjpAptPkNq4o4PCHTWANiP2pGFZKdye63RcqUTeSlldmNe%2Fk6RPr%2F%2BIHEneQpaKueERn7LUX%2FDZarr2%2FDj1GAyehgFemHhR3x4ELDWwe%2B%2ByQDQUvXTbZaG95M1l%2Bg87f6HIiDatN7UrmwNaqkcAYUsRC7daj0CGm4787IxVSUfaoMSmaYWNZUyM0j8keyntwBum4u0u0P3e9tUQjXnP99eFi1TznmiSN5Oarpd5zkQQKok94dmkjWNNr1%2FHB0QIY0XL3W4dn%2BIF2jUIF2oOyLDynNAe7JLXeg3CGHpOJ1sE7X1lL7ha7LjUfXS9Htv%2FfQh%2FbR4e7n9%2B9e7Rz%2FEfxjdFd%2Ftst%2BRNzHR2VVTQvqJLDufAoSI3cYeaXEk1dL4i15EDP6Nfj7o3G1C%2BSo1f1uTHIFUved6XfsdZwadFDMuxTdN1gfwRZ4IcgmwzNQSWVfD35H1tdtq%2F4qDyPzsc0K0NNPa21xGkqqThGK7Ts%2BbALgP2GLDf3qXZJ7BtkO%2BrgKx2bsY9pHZ1J2fggyy94auSl9WELs6787HV3HsKwiA5v77uLLMHg3qrd6vXRaf3421YzgtfTlUCtevtDiOst%2FDFIeWog1CqxtLJ0Qy1pYZMsjdsmZLZhK%2Btb0lOSXBVunW4K3K1wxEZpocF870uyCm%2FWJV8PEsVaeyUXKeTlBZVRPrNkIDmD27jDIlBJV0lu%2BJue%2BW8aidPFdsNOP%2BhU484b%2BgRYoA2kNr0CEzVdqVHFB3%2F6bZf1Lcip%2B17CT97Cf88T9CQqe502d5aTbYa%2FVJivo78TMEab1PpOQjDGx6mf8XvNuIR00M4E8MQRlH8sNt4UKacWQl29NFOuXCWqZYncZCrk%2B3AM8%2FEZE9V6%2B81Ly6MV9mfAr0SNwiibPYXi1m%2BTx4mXyZ3k8diOvG%2B2xnlp4jh0pMBGwX1E5lXqyTm%2F2OAWwoG1td1KnDI8NEABthjaGwqxIgosACLI2sgQZzu%2F2rpVlft%2F%2Fgrvvs%2F" TargetMode="Externa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2160000" y="4324320"/>
            <a:ext cx="4734000" cy="161568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287825" y="4149150"/>
            <a:ext cx="23775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Sergio Nicolas Bautista Franco, Carlos Alberto Cristancho Parra, Cristian Ferney Silva Urueña</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2338311</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Paola Tatiana Tovar</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13 de septiembre de 2021</a:t>
            </a:r>
            <a:endParaRPr b="0" i="0" sz="1300" u="none" cap="none" strike="noStrike">
              <a:solidFill>
                <a:srgbClr val="000000"/>
              </a:solidFill>
              <a:latin typeface="Arial"/>
              <a:ea typeface="Arial"/>
              <a:cs typeface="Arial"/>
              <a:sym typeface="Arial"/>
            </a:endParaRPr>
          </a:p>
        </p:txBody>
      </p:sp>
      <p:cxnSp>
        <p:nvCxnSpPr>
          <p:cNvPr id="492" name="Google Shape;492;p1"/>
          <p:cNvCxnSpPr/>
          <p:nvPr/>
        </p:nvCxnSpPr>
        <p:spPr>
          <a:xfrm>
            <a:off x="7132320" y="4375440"/>
            <a:ext cx="0" cy="100584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7450"/>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7450"/>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7450"/>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7450"/>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0" name="Google Shape;580;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Delimitación</a:t>
            </a:r>
            <a:endParaRPr b="0" i="0" sz="2200" u="none" cap="none" strike="noStrike">
              <a:solidFill>
                <a:srgbClr val="000000"/>
              </a:solidFill>
              <a:latin typeface="Arial"/>
              <a:ea typeface="Arial"/>
              <a:cs typeface="Arial"/>
              <a:sym typeface="Arial"/>
            </a:endParaRPr>
          </a:p>
        </p:txBody>
      </p:sp>
      <p:sp>
        <p:nvSpPr>
          <p:cNvPr id="581" name="Google Shape;581;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2" name="Google Shape;582;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3" name="Google Shape;583;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4" name="Google Shape;584;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0" name="Google Shape;590;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2" name="Google Shape;592;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3" name="Google Shape;593;gf02f80bedd_1_16"/>
          <p:cNvSpPr txBox="1"/>
          <p:nvPr/>
        </p:nvSpPr>
        <p:spPr>
          <a:xfrm>
            <a:off x="355275" y="2049575"/>
            <a:ext cx="47550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a:t>
            </a:r>
            <a:r>
              <a:rPr lang="es-CO"/>
              <a:t>pirámide</a:t>
            </a:r>
            <a:r>
              <a:rPr b="0" i="0" lang="es-CO" sz="1400" u="none" cap="none" strike="noStrike">
                <a:solidFill>
                  <a:srgbClr val="000000"/>
                </a:solidFill>
                <a:latin typeface="Arial"/>
                <a:ea typeface="Arial"/>
                <a:cs typeface="Arial"/>
                <a:sym typeface="Arial"/>
              </a:rPr>
              <a:t> y mixta.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f02f80bedd_3_0"/>
          <p:cNvSpPr txBox="1"/>
          <p:nvPr/>
        </p:nvSpPr>
        <p:spPr>
          <a:xfrm>
            <a:off x="568071" y="609575"/>
            <a:ext cx="5990400" cy="3651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¿Usted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sp>
        <p:nvSpPr>
          <p:cNvPr id="599" name="Google Shape;599;gf02f80bedd_3_0"/>
          <p:cNvSpPr txBox="1"/>
          <p:nvPr/>
        </p:nvSpPr>
        <p:spPr>
          <a:xfrm>
            <a:off x="1325400" y="655875"/>
            <a:ext cx="523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gf02f80bedd_3_0"/>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01" name="Google Shape;601;gf02f80bedd_3_0"/>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f02f80bedd_3_18"/>
          <p:cNvSpPr txBox="1"/>
          <p:nvPr/>
        </p:nvSpPr>
        <p:spPr>
          <a:xfrm>
            <a:off x="39171" y="713375"/>
            <a:ext cx="6439500" cy="3527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Hijo (Familiar) de los 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07" name="Google Shape;607;gf02f80bedd_3_18"/>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08" name="Google Shape;608;gf02f80bedd_3_18"/>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f02f80bedd_3_27"/>
          <p:cNvSpPr txBox="1"/>
          <p:nvPr/>
        </p:nvSpPr>
        <p:spPr>
          <a:xfrm>
            <a:off x="0" y="1040975"/>
            <a:ext cx="6576600" cy="27237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14" name="Google Shape;614;gf02f80bedd_3_27"/>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15" name="Google Shape;615;gf02f80bedd_3_27"/>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Mapas de Proceso -  BPMN</a:t>
            </a:r>
            <a:endParaRPr b="1" i="0" sz="2500" u="none" cap="none" strike="noStrike">
              <a:solidFill>
                <a:srgbClr val="000000"/>
              </a:solidFill>
              <a:latin typeface="Montserrat"/>
              <a:ea typeface="Montserrat"/>
              <a:cs typeface="Montserrat"/>
              <a:sym typeface="Montserrat"/>
            </a:endParaRPr>
          </a:p>
        </p:txBody>
      </p:sp>
      <p:sp>
        <p:nvSpPr>
          <p:cNvPr id="621" name="Google Shape;621;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2" name="Google Shape;622;gf02f80bedd_4_0"/>
          <p:cNvPicPr preferRelativeResize="0"/>
          <p:nvPr/>
        </p:nvPicPr>
        <p:blipFill rotWithShape="1">
          <a:blip r:embed="rId3">
            <a:alphaModFix/>
          </a:blip>
          <a:srcRect b="0" l="0" r="0" t="0"/>
          <a:stretch/>
        </p:blipFill>
        <p:spPr>
          <a:xfrm>
            <a:off x="5068875" y="808125"/>
            <a:ext cx="3790150" cy="3790150"/>
          </a:xfrm>
          <a:prstGeom prst="rect">
            <a:avLst/>
          </a:prstGeom>
          <a:noFill/>
          <a:ln>
            <a:noFill/>
          </a:ln>
        </p:spPr>
      </p:pic>
      <p:pic>
        <p:nvPicPr>
          <p:cNvPr id="623" name="Google Shape;623;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24" name="Google Shape;624;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este espacio se puede encontrar, ver y analizar los diagramas BPMN referentes al proceso actual del proyecto y el correspondiente al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30" name="Google Shape;630;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1" name="Google Shape;631;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32" name="Google Shape;632;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33" name="Google Shape;633;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del estado actual del proyecto.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f02b84e4a9_0_0"/>
          <p:cNvSpPr/>
          <p:nvPr/>
        </p:nvSpPr>
        <p:spPr>
          <a:xfrm>
            <a:off x="914400" y="2835000"/>
            <a:ext cx="91500" cy="1645800"/>
          </a:xfrm>
          <a:prstGeom prst="rect">
            <a:avLst/>
          </a:prstGeom>
          <a:solidFill>
            <a:srgbClr val="CED4DA">
              <a:alpha val="4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40" name="Google Shape;640;gf02b84e4a9_0_0"/>
          <p:cNvPicPr preferRelativeResize="0"/>
          <p:nvPr/>
        </p:nvPicPr>
        <p:blipFill rotWithShape="1">
          <a:blip r:embed="rId4">
            <a:alphaModFix/>
          </a:blip>
          <a:srcRect b="0" l="0" r="0" t="0"/>
          <a:stretch/>
        </p:blipFill>
        <p:spPr>
          <a:xfrm>
            <a:off x="460975" y="540000"/>
            <a:ext cx="8023875" cy="4094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46" name="Google Shape;646;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7" name="Google Shape;647;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48" name="Google Shape;648;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4117"/>
              </a:srgbClr>
            </a:outerShdw>
          </a:effectLst>
        </p:spPr>
      </p:pic>
      <p:sp>
        <p:nvSpPr>
          <p:cNvPr id="649" name="Google Shape;649;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proyecto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f02f80bedd_4_9"/>
          <p:cNvSpPr/>
          <p:nvPr/>
        </p:nvSpPr>
        <p:spPr>
          <a:xfrm>
            <a:off x="914400" y="2835000"/>
            <a:ext cx="91500" cy="1645800"/>
          </a:xfrm>
          <a:prstGeom prst="rect">
            <a:avLst/>
          </a:prstGeom>
          <a:solidFill>
            <a:srgbClr val="CED4DA">
              <a:alpha val="4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56" name="Google Shape;656;gf02f80bedd_4_9"/>
          <p:cNvPicPr preferRelativeResize="0"/>
          <p:nvPr/>
        </p:nvPicPr>
        <p:blipFill rotWithShape="1">
          <a:blip r:embed="rId4">
            <a:alphaModFix/>
          </a:blip>
          <a:srcRect b="0" l="0" r="0" t="0"/>
          <a:stretch/>
        </p:blipFill>
        <p:spPr>
          <a:xfrm>
            <a:off x="149275" y="555025"/>
            <a:ext cx="7990827" cy="4224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y 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allí se puede observar cómo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la contabilidad</a:t>
            </a:r>
            <a:r>
              <a:rPr b="0" i="0" lang="es-CO" sz="1600" u="none" cap="none" strike="noStrike">
                <a:solidFill>
                  <a:srgbClr val="434343"/>
                </a:solidFill>
                <a:latin typeface="Arial"/>
                <a:ea typeface="Arial"/>
                <a:cs typeface="Arial"/>
                <a:sym typeface="Arial"/>
              </a:rPr>
              <a:t> de los productos y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745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62" name="Google Shape;662;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4" name="Google Shape;664;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65" name="Google Shape;665;gf0b98326a7_0_0"/>
          <p:cNvSpPr txBox="1"/>
          <p:nvPr/>
        </p:nvSpPr>
        <p:spPr>
          <a:xfrm>
            <a:off x="438300" y="2109350"/>
            <a:ext cx="456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requisitos de software para el sistema de información S.M.I.E.P (Sistema de Manejo de Inventarios en Empresas Pequeñas), proyecto el cual se hace con el objetivo de poder implementar un sistema de inventarios que permita aumentar la competitividad con estrategias que permitan la venta de productos de calidad y un manejo eficiente del producto que se tiene y un manejo contable diario entre cantidad de producto y dinero.  </a:t>
            </a:r>
            <a:r>
              <a:rPr b="1" i="0" lang="es-CO" sz="1400" u="sng" cap="none" strike="noStrike">
                <a:solidFill>
                  <a:schemeClr val="hlink"/>
                </a:solidFill>
                <a:latin typeface="Arial"/>
                <a:ea typeface="Arial"/>
                <a:cs typeface="Arial"/>
                <a:sym typeface="Arial"/>
                <a:hlinkClick r:id="rId5"/>
              </a:rPr>
              <a:t>Acceso al Formato SRS.</a:t>
            </a:r>
            <a:r>
              <a:rPr b="1" lang="es-CO"/>
              <a:t> </a:t>
            </a:r>
            <a:r>
              <a:rPr b="1" lang="es-CO" u="sng">
                <a:solidFill>
                  <a:schemeClr val="hlink"/>
                </a:solidFill>
                <a:hlinkClick r:id="rId6"/>
              </a:rPr>
              <a:t>Stakeholders.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671" name="Google Shape;671;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73" name="Google Shape;673;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79" name="Google Shape;679;gf07a3a17d1_0_25"/>
          <p:cNvGraphicFramePr/>
          <p:nvPr/>
        </p:nvGraphicFramePr>
        <p:xfrm>
          <a:off x="952475" y="895900"/>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a:t>A</a:t>
                      </a:r>
                      <a:r>
                        <a:rPr lang="es-CO" sz="1400" u="none" cap="none" strike="noStrike"/>
                        <a:t>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85" name="Google Shape;685;gf07a3a17d1_0_77"/>
          <p:cNvGraphicFramePr/>
          <p:nvPr/>
        </p:nvGraphicFramePr>
        <p:xfrm>
          <a:off x="952475" y="895900"/>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1" name="Google Shape;691;gf07a3a17d1_0_82"/>
          <p:cNvGraphicFramePr/>
          <p:nvPr/>
        </p:nvGraphicFramePr>
        <p:xfrm>
          <a:off x="952475" y="895900"/>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a:t>Modificar</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7" name="Google Shape;697;gf07a3a17d1_0_57"/>
          <p:cNvGraphicFramePr/>
          <p:nvPr/>
        </p:nvGraphicFramePr>
        <p:xfrm>
          <a:off x="952475" y="895900"/>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a:t>
                      </a:r>
                      <a:r>
                        <a:rPr lang="es-CO"/>
                        <a:t>datos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a:t>R</a:t>
                      </a:r>
                      <a:r>
                        <a:rPr lang="es-CO" sz="1400" u="none" cap="none" strike="noStrike"/>
                        <a:t>egistrar el número de los productos </a:t>
                      </a:r>
                      <a:r>
                        <a:rPr lang="es-CO"/>
                        <a:t>existentes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número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3" name="Google Shape;703;gf07a3a17d1_0_67"/>
          <p:cNvGraphicFramePr/>
          <p:nvPr/>
        </p:nvGraphicFramePr>
        <p:xfrm>
          <a:off x="952475" y="895900"/>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09" name="Google Shape;709;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0" name="Google Shape;710;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11" name="Google Shape;711;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7" name="Google Shape;717;gf07a3a17d1_0_119"/>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RF004, RF005, RF006, RF007, RF008, RF009, RF010, RF011, RF012, RF013</a:t>
                      </a:r>
                      <a:endParaRPr sz="1400" u="none" cap="none" strike="noStrike">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3" name="Google Shape;723;gf07a3a17d1_0_125"/>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En caso de presentarse un error, un retraso o una operación inválida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7450"/>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podemos observar que el poco control que se intenta llevar acerca del inventario de los producto se hace en unos cuadernos y estos no permiten realizar un análisis a fondo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ningún fundamento real. </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9" name="Google Shape;729;gf07a3a17d1_0_130"/>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RF004, RF005, RF006, RF007, RF008,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5" name="Google Shape;735;gf07a3a17d1_0_135"/>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Consumo de RAM</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no deberá consumir más de 500MB de memoria RAM.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Deberá ser un sistema liviano y amigable con los recursos que tenga el sistema.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1" name="Google Shape;741;gf07a3a17d1_0_140"/>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Compatibilidad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compatible </a:t>
                      </a:r>
                      <a:r>
                        <a:rPr lang="es-CO"/>
                        <a:t>solo en pc Windows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solo se podrá usar en computador con SO Windows  ya que tendrá un mejor manejo.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ecf8d792a2_0_2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7" name="Google Shape;747;gecf8d792a2_0_21"/>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Privacidad</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no permitirá que nadie pueda acceder a información personal de los clientes ni de los operadores a menos que tenga permiso de administrador.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permitirá la visualización de nombre, usuario y referencia de venta, pero no se podrá ver información privad y mucho menos modificarla si no se tiene el permiso necesario.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RF008, RF009, RF010, RF011</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ecf8d792a2_0_2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3" name="Google Shape;753;gecf8d792a2_0_26"/>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Backup</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hará una copia de respaldo cada 24 horas y la almacenará con la fecha del día transcurrido.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deberá hacer una copia de seguridad con la información de ventas y demás modificaciones cada 24 horas para asegurar la permanencia de los datos, le dará una fecha que identificará a cada copia.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RF004, RF005, RF007, RF008, RF009,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ecf8d792a2_0_3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9" name="Google Shape;759;gecf8d792a2_0_31"/>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Actualización </a:t>
                      </a:r>
                      <a:r>
                        <a:rPr lang="es-CO">
                          <a:highlight>
                            <a:srgbClr val="B7B7B7"/>
                          </a:highlight>
                        </a:rPr>
                        <a:t>Bases de datos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Toda información modificada deberá actualizarse automáticamente y en el menor tiempo posible en las bases de datos.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Cada que se haga una modificación el algún dato que se encuentre almacenado en las bases de datos del sistema, estos cambios deberán almacenarse en la base de datos en menos de 5 segundos.</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RF002, RF003, RF010</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ecf8d792a2_0_3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5" name="Google Shape;765;gecf8d792a2_0_36"/>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Registros nuevos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La información ingresada por primera vez o por nuevo registro de una nueva persona o condición, se almacenará en las base de datos lo antes posible.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Todo dato nuevo que sea ingresado, como ventas, dinero, usuarios, deberán registrarse en un apartado específico de las bases de datos en el menor tiempo posible.</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RF004, RF005, RF007, RF008</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ecf8d792a2_0_4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1" name="Google Shape;771;gecf8d792a2_0_41"/>
          <p:cNvGraphicFramePr/>
          <p:nvPr/>
        </p:nvGraphicFramePr>
        <p:xfrm>
          <a:off x="952475" y="1307375"/>
          <a:ext cx="3000000" cy="3000000"/>
        </p:xfrm>
        <a:graphic>
          <a:graphicData uri="http://schemas.openxmlformats.org/drawingml/2006/table">
            <a:tbl>
              <a:tblPr>
                <a:noFill/>
                <a:tableStyleId>{59EF4F47-4CBC-44C6-A4AA-C5D6AE2FC997}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Modo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contará con la compatibilidad de uso de mouse y teclado.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se podrá manejar con mouse y teclado para las distintas funciones que se requiera.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777" name="Google Shape;777;gf0b98326a7_0_1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8" name="Google Shape;778;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79" name="Google Shape;779;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
        <p:nvSpPr>
          <p:cNvPr id="780" name="Google Shape;780;gf0b98326a7_0_1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ecfba58b1c_0_0"/>
          <p:cNvSpPr/>
          <p:nvPr/>
        </p:nvSpPr>
        <p:spPr>
          <a:xfrm>
            <a:off x="914400" y="2835000"/>
            <a:ext cx="91500" cy="1645800"/>
          </a:xfrm>
          <a:prstGeom prst="rect">
            <a:avLst/>
          </a:prstGeom>
          <a:solidFill>
            <a:srgbClr val="CED4DA">
              <a:alpha val="4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ecfba58b1c_0_0"/>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3"/>
              </a:rPr>
              <a:t>UML</a:t>
            </a:r>
            <a:endParaRPr b="1" i="0" sz="1400" u="none" cap="none" strike="noStrike">
              <a:solidFill>
                <a:srgbClr val="000000"/>
              </a:solidFill>
              <a:latin typeface="Arial"/>
              <a:ea typeface="Arial"/>
              <a:cs typeface="Arial"/>
              <a:sym typeface="Arial"/>
            </a:endParaRPr>
          </a:p>
        </p:txBody>
      </p:sp>
      <p:pic>
        <p:nvPicPr>
          <p:cNvPr id="787" name="Google Shape;787;gecfba58b1c_0_0"/>
          <p:cNvPicPr preferRelativeResize="0"/>
          <p:nvPr/>
        </p:nvPicPr>
        <p:blipFill>
          <a:blip r:embed="rId4">
            <a:alphaModFix/>
          </a:blip>
          <a:stretch>
            <a:fillRect/>
          </a:stretch>
        </p:blipFill>
        <p:spPr>
          <a:xfrm>
            <a:off x="1817300" y="618825"/>
            <a:ext cx="6285451" cy="494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los gastos, además de un mejor manejo del dinero con base en productos tangibles, disponibles y comerciables a través de la implementación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ef14db9d07_0_1"/>
          <p:cNvSpPr/>
          <p:nvPr/>
        </p:nvSpPr>
        <p:spPr>
          <a:xfrm>
            <a:off x="274320" y="1180800"/>
            <a:ext cx="3382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atention!</a:t>
            </a:r>
            <a:endParaRPr b="1" i="0" sz="2400" u="none" cap="none" strike="noStrike">
              <a:solidFill>
                <a:srgbClr val="000000"/>
              </a:solidFill>
              <a:latin typeface="Arial"/>
              <a:ea typeface="Arial"/>
              <a:cs typeface="Arial"/>
              <a:sym typeface="Arial"/>
            </a:endParaRPr>
          </a:p>
        </p:txBody>
      </p:sp>
      <p:pic>
        <p:nvPicPr>
          <p:cNvPr id="793" name="Google Shape;793;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794" name="Google Shape;794;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5" name="Google Shape;795;gef14db9d07_0_1"/>
          <p:cNvPicPr preferRelativeResize="0"/>
          <p:nvPr/>
        </p:nvPicPr>
        <p:blipFill rotWithShape="1">
          <a:blip r:embed="rId4">
            <a:alphaModFix/>
          </a:blip>
          <a:srcRect b="0" l="0" r="0" t="0"/>
          <a:stretch/>
        </p:blipFill>
        <p:spPr>
          <a:xfrm>
            <a:off x="5317375" y="867175"/>
            <a:ext cx="3990861" cy="3790149"/>
          </a:xfrm>
          <a:prstGeom prst="rect">
            <a:avLst/>
          </a:prstGeom>
          <a:noFill/>
          <a:ln>
            <a:noFill/>
          </a:ln>
        </p:spPr>
      </p:pic>
      <p:pic>
        <p:nvPicPr>
          <p:cNvPr id="796" name="Google Shape;796;gef14db9d07_0_1"/>
          <p:cNvPicPr preferRelativeResize="0"/>
          <p:nvPr/>
        </p:nvPicPr>
        <p:blipFill rotWithShape="1">
          <a:blip r:embed="rId5">
            <a:alphaModFix/>
          </a:blip>
          <a:srcRect b="0" l="0" r="0" t="0"/>
          <a:stretch/>
        </p:blipFill>
        <p:spPr>
          <a:xfrm>
            <a:off x="3657125" y="227600"/>
            <a:ext cx="1911027" cy="152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
          <p:cNvSpPr txBox="1"/>
          <p:nvPr/>
        </p:nvSpPr>
        <p:spPr>
          <a:xfrm>
            <a:off x="91440" y="1158840"/>
            <a:ext cx="3383280" cy="74844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a:t>
            </a:r>
            <a:endParaRPr b="0" i="0" sz="1200" u="none" cap="none" strike="noStrike">
              <a:solidFill>
                <a:srgbClr val="000000"/>
              </a:solidFill>
              <a:latin typeface="Arial"/>
              <a:ea typeface="Arial"/>
              <a:cs typeface="Arial"/>
              <a:sym typeface="Arial"/>
            </a:endParaRPr>
          </a:p>
        </p:txBody>
      </p:sp>
      <p:sp>
        <p:nvSpPr>
          <p:cNvPr id="528" name="Google Shape;528;p4"/>
          <p:cNvSpPr txBox="1"/>
          <p:nvPr/>
        </p:nvSpPr>
        <p:spPr>
          <a:xfrm>
            <a:off x="91328" y="73152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29" name="Google Shape;529;p4"/>
          <p:cNvSpPr txBox="1"/>
          <p:nvPr/>
        </p:nvSpPr>
        <p:spPr>
          <a:xfrm>
            <a:off x="109800" y="2639520"/>
            <a:ext cx="3383280" cy="106092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Cubrir una necesidad de forma inmediata y segura, proporcionando una buena experiencia al cliente durante su compra.</a:t>
            </a:r>
            <a:endParaRPr b="0" i="0" sz="1200" u="none" cap="none" strike="noStrike">
              <a:solidFill>
                <a:srgbClr val="000000"/>
              </a:solidFill>
              <a:latin typeface="Arial"/>
              <a:ea typeface="Arial"/>
              <a:cs typeface="Arial"/>
              <a:sym typeface="Arial"/>
            </a:endParaRPr>
          </a:p>
        </p:txBody>
      </p:sp>
      <p:sp>
        <p:nvSpPr>
          <p:cNvPr id="530" name="Google Shape;530;p4"/>
          <p:cNvSpPr txBox="1"/>
          <p:nvPr/>
        </p:nvSpPr>
        <p:spPr>
          <a:xfrm>
            <a:off x="109797" y="221220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1" name="Google Shape;531;p4"/>
          <p:cNvSpPr txBox="1"/>
          <p:nvPr/>
        </p:nvSpPr>
        <p:spPr>
          <a:xfrm>
            <a:off x="91440" y="4097880"/>
            <a:ext cx="3383400" cy="74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Fomentar una relación de fidelidad y confianza con los sistemas automatizados que colaboran a un mejor manejo de una empresa.</a:t>
            </a:r>
            <a:endParaRPr b="0" i="0" sz="1200" u="none" cap="none" strike="noStrike">
              <a:solidFill>
                <a:srgbClr val="000000"/>
              </a:solidFill>
              <a:latin typeface="Arial"/>
              <a:ea typeface="Arial"/>
              <a:cs typeface="Arial"/>
              <a:sym typeface="Arial"/>
            </a:endParaRPr>
          </a:p>
        </p:txBody>
      </p:sp>
      <p:sp>
        <p:nvSpPr>
          <p:cNvPr id="532" name="Google Shape;532;p4"/>
          <p:cNvSpPr txBox="1"/>
          <p:nvPr/>
        </p:nvSpPr>
        <p:spPr>
          <a:xfrm>
            <a:off x="91300" y="36705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3" name="Google Shape;533;p4"/>
          <p:cNvSpPr txBox="1"/>
          <p:nvPr/>
        </p:nvSpPr>
        <p:spPr>
          <a:xfrm>
            <a:off x="6498200" y="2613597"/>
            <a:ext cx="3383400" cy="1060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un sistema de inventarios que permita mayor competitividad con estrategias que permitan la venta de productos de calidad y un manejo eficiente del producto que se tiene, y un manejo contable diario entre cantidad de producto y dinero.</a:t>
            </a:r>
            <a:endParaRPr b="0" i="0" sz="1200" u="none" cap="none" strike="noStrike">
              <a:solidFill>
                <a:srgbClr val="000000"/>
              </a:solidFill>
              <a:latin typeface="Arial"/>
              <a:ea typeface="Arial"/>
              <a:cs typeface="Arial"/>
              <a:sym typeface="Arial"/>
            </a:endParaRPr>
          </a:p>
        </p:txBody>
      </p:sp>
      <p:sp>
        <p:nvSpPr>
          <p:cNvPr id="534" name="Google Shape;534;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6" name="Google Shape;536;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2" name="Google Shape;542;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3" name="Google Shape;543;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4" name="Google Shape;544;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5" name="Google Shape;545;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6" name="Google Shape;546;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47" name="Google Shape;547;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48" name="Google Shape;548;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es poder crear un sistema que ayude a solucionar algunos problemas de pequeñas empresas a llevar un control más eficaz en cuanto a cantidad de productos, para así poder realizar un correcto inventario ser capaces de medir un futuro inventario y no tener el consecuente de pérdidas en dinero, Este proyecto beneficiará a aquellas microempresas que no cuenten con los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medios para realizar un registro digital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
        <p:nvSpPr>
          <p:cNvPr id="556" name="Google Shape;556;p7"/>
          <p:cNvSpPr/>
          <p:nvPr/>
        </p:nvSpPr>
        <p:spPr>
          <a:xfrm>
            <a:off x="3752975" y="1246425"/>
            <a:ext cx="4944600" cy="34107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58" name="Google Shape;558;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59" name="Google Shape;559;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facilitara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5" name="Google Shape;565;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Alcance </a:t>
            </a:r>
            <a:endParaRPr b="0" i="0" sz="2400" u="none" cap="none" strike="noStrike">
              <a:solidFill>
                <a:srgbClr val="000000"/>
              </a:solidFill>
              <a:latin typeface="Arial"/>
              <a:ea typeface="Arial"/>
              <a:cs typeface="Arial"/>
              <a:sym typeface="Arial"/>
            </a:endParaRPr>
          </a:p>
        </p:txBody>
      </p:sp>
      <p:sp>
        <p:nvSpPr>
          <p:cNvPr id="566" name="Google Shape;566;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67" name="Google Shape;567;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f02f80bedd_0_8"/>
          <p:cNvSpPr txBox="1"/>
          <p:nvPr/>
        </p:nvSpPr>
        <p:spPr>
          <a:xfrm>
            <a:off x="388700" y="7297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delegará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3" name="Google Shape;573;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4" name="Google Shape;574;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